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6" r:id="rId2"/>
    <p:sldMasterId id="2147483698" r:id="rId3"/>
  </p:sldMasterIdLst>
  <p:notesMasterIdLst>
    <p:notesMasterId r:id="rId49"/>
  </p:notesMasterIdLst>
  <p:sldIdLst>
    <p:sldId id="259" r:id="rId4"/>
    <p:sldId id="10244" r:id="rId5"/>
    <p:sldId id="10197" r:id="rId6"/>
    <p:sldId id="10222" r:id="rId7"/>
    <p:sldId id="10205" r:id="rId8"/>
    <p:sldId id="10198" r:id="rId9"/>
    <p:sldId id="10233" r:id="rId10"/>
    <p:sldId id="10234" r:id="rId11"/>
    <p:sldId id="10247" r:id="rId12"/>
    <p:sldId id="10237" r:id="rId13"/>
    <p:sldId id="10201" r:id="rId14"/>
    <p:sldId id="10236" r:id="rId15"/>
    <p:sldId id="10239" r:id="rId16"/>
    <p:sldId id="10235" r:id="rId17"/>
    <p:sldId id="10248" r:id="rId18"/>
    <p:sldId id="10246" r:id="rId19"/>
    <p:sldId id="10238" r:id="rId20"/>
    <p:sldId id="10240" r:id="rId21"/>
    <p:sldId id="10202" r:id="rId22"/>
    <p:sldId id="10242" r:id="rId23"/>
    <p:sldId id="10203" r:id="rId24"/>
    <p:sldId id="10204" r:id="rId25"/>
    <p:sldId id="10206" r:id="rId26"/>
    <p:sldId id="10249" r:id="rId27"/>
    <p:sldId id="2209" r:id="rId28"/>
    <p:sldId id="10207" r:id="rId29"/>
    <p:sldId id="10208" r:id="rId30"/>
    <p:sldId id="10215" r:id="rId31"/>
    <p:sldId id="2214" r:id="rId32"/>
    <p:sldId id="1460" r:id="rId33"/>
    <p:sldId id="1462" r:id="rId34"/>
    <p:sldId id="1463" r:id="rId35"/>
    <p:sldId id="10211" r:id="rId36"/>
    <p:sldId id="10243" r:id="rId37"/>
    <p:sldId id="10221" r:id="rId38"/>
    <p:sldId id="10223" r:id="rId39"/>
    <p:sldId id="10224" r:id="rId40"/>
    <p:sldId id="10227" r:id="rId41"/>
    <p:sldId id="10228" r:id="rId42"/>
    <p:sldId id="10229" r:id="rId43"/>
    <p:sldId id="10230" r:id="rId44"/>
    <p:sldId id="10250" r:id="rId45"/>
    <p:sldId id="10231" r:id="rId46"/>
    <p:sldId id="10216" r:id="rId47"/>
    <p:sldId id="10217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耀宇" initials="张耀宇" lastIdx="1" clrIdx="0">
    <p:extLst>
      <p:ext uri="{19B8F6BF-5375-455C-9EA6-DF929625EA0E}">
        <p15:presenceInfo xmlns:p15="http://schemas.microsoft.com/office/powerpoint/2012/main" userId="S::zhyy.sjtu@365.sjtu.edu.cn::7d0604ab-6da0-40cc-8c81-0c2338f7f20b" providerId="AD"/>
      </p:ext>
    </p:extLst>
  </p:cmAuthor>
  <p:cmAuthor id="2" name="zhiqin xu" initials="zx" lastIdx="1" clrIdx="1">
    <p:extLst>
      <p:ext uri="{19B8F6BF-5375-455C-9EA6-DF929625EA0E}">
        <p15:presenceInfo xmlns:p15="http://schemas.microsoft.com/office/powerpoint/2012/main" userId="5f8d2dde702fd7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 autoAdjust="0"/>
    <p:restoredTop sz="89524" autoAdjust="0"/>
  </p:normalViewPr>
  <p:slideViewPr>
    <p:cSldViewPr snapToGrid="0">
      <p:cViewPr varScale="1">
        <p:scale>
          <a:sx n="114" d="100"/>
          <a:sy n="114" d="100"/>
        </p:scale>
        <p:origin x="1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9CCD4-B0A0-4411-AF27-E52F275BA53D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B6C25-FFE4-4126-ADF1-3137FE8D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31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09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915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2024/5/30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2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785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77601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42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06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94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5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99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6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93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2024/5/30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79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67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45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605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 cstate="hqprint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9115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 cstate="hqprint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40170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820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1387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3147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4697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0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182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50452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21505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46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hqprint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47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hqprint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758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hqprint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39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33784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3348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048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96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07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893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47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43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5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08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08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5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5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5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7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864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50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6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6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神经网络的凝聚现象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431401" y="5234502"/>
            <a:ext cx="2903311" cy="454025"/>
          </a:xfrm>
        </p:spPr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/>
              <a:t>月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3821967" y="4269616"/>
            <a:ext cx="4122181" cy="598488"/>
          </a:xfrm>
        </p:spPr>
        <p:txBody>
          <a:bodyPr/>
          <a:lstStyle/>
          <a:p>
            <a:r>
              <a:rPr lang="en-US" altLang="zh-CN" dirty="0"/>
              <a:t>Cat book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F77FE-1AD5-0D08-E1D4-E2E76F9C3348}"/>
              </a:ext>
            </a:extLst>
          </p:cNvPr>
          <p:cNvSpPr txBox="1">
            <a:spLocks/>
          </p:cNvSpPr>
          <p:nvPr/>
        </p:nvSpPr>
        <p:spPr>
          <a:xfrm>
            <a:off x="381242" y="159772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凝聚的过程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8489E4-D43B-2AC3-8C02-1040E99271F5}"/>
              </a:ext>
            </a:extLst>
          </p:cNvPr>
          <p:cNvSpPr txBox="1"/>
          <p:nvPr/>
        </p:nvSpPr>
        <p:spPr>
          <a:xfrm>
            <a:off x="4677947" y="1135497"/>
            <a:ext cx="7904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考虑两层ReLU神经网络的数学表达式</a:t>
            </a:r>
            <a:r>
              <a:rPr lang="en-US" altLang="zh-CN" dirty="0">
                <a:ea typeface="Microsoft YaHei" panose="020B0503020204020204" pitchFamily="34" charset="-122"/>
              </a:rPr>
              <a:t>: 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63182D2-1734-0A9C-303D-C5C0492D7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666" y="870541"/>
            <a:ext cx="2786546" cy="899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7618C1F-40A9-75D7-960A-9CF159E0302B}"/>
                  </a:ext>
                </a:extLst>
              </p:cNvPr>
              <p:cNvSpPr txBox="1"/>
              <p:nvPr/>
            </p:nvSpPr>
            <p:spPr>
              <a:xfrm>
                <a:off x="4709083" y="1964541"/>
                <a:ext cx="71016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effectLst/>
                    <a:latin typeface="FandolSong-Regular-Identity-H"/>
                    <a:ea typeface="Microsoft YaHei" panose="020B0503020204020204" pitchFamily="34" charset="-122"/>
                  </a:rPr>
                  <a:t>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smtClean="0">
                            <a:effectLst/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smtClean="0">
                            <a:effectLst/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000" smtClean="0">
                        <a:effectLst/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altLang="zh-CN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000" smtClean="0">
                                <a:effectLst/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smtClean="0"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altLang="zh-CN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effectLst/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effectLst/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000" b="1" i="1" smtClean="0"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000" dirty="0">
                    <a:effectLst/>
                    <a:latin typeface="FandolSong-Regular-Identity-H"/>
                    <a:ea typeface="Microsoft YaHei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7618C1F-40A9-75D7-960A-9CF159E03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083" y="1964541"/>
                <a:ext cx="7101675" cy="400110"/>
              </a:xfrm>
              <a:prstGeom prst="rect">
                <a:avLst/>
              </a:prstGeom>
              <a:blipFill>
                <a:blip r:embed="rId3"/>
                <a:stretch>
                  <a:fillRect l="-714" t="-6061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6C6E7EB-208D-7961-E8B9-FF5C263A162B}"/>
                  </a:ext>
                </a:extLst>
              </p:cNvPr>
              <p:cNvSpPr txBox="1"/>
              <p:nvPr/>
            </p:nvSpPr>
            <p:spPr>
              <a:xfrm>
                <a:off x="5070502" y="4380305"/>
                <a:ext cx="6094336" cy="1636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FandolSong-Regular-Identity-H"/>
                    <a:ea typeface="Microsoft YaHei" panose="020B0503020204020204" pitchFamily="34" charset="-122"/>
                  </a:rPr>
                  <a:t>参数的极坐标表示</a:t>
                </a:r>
                <a:endParaRPr lang="en" altLang="zh-CN" sz="2000" b="1" dirty="0">
                  <a:solidFill>
                    <a:srgbClr val="FF0000"/>
                  </a:solidFill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effectLst/>
                    <a:latin typeface="FandolSong-Regular-Identity-H"/>
                    <a:ea typeface="Microsoft YaHei" panose="020B0503020204020204" pitchFamily="34" charset="-122"/>
                  </a:rPr>
                  <a:t>将 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smtClean="0">
                            <a:effectLst/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smtClean="0">
                            <a:effectLst/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00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zh-CN" sz="2000" dirty="0">
                    <a:effectLst/>
                    <a:latin typeface="CMR10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2000" dirty="0">
                    <a:effectLst/>
                    <a:latin typeface="FandolSong-Regular-Identity-H"/>
                    <a:ea typeface="Microsoft YaHei" panose="020B0503020204020204" pitchFamily="34" charset="-122"/>
                  </a:rPr>
                  <a:t>分解为单位方向向量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smtClean="0">
                            <a:effectLst/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altLang="zh-CN" sz="200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num>
                      <m:den>
                        <m:r>
                          <a:rPr lang="en-US" altLang="zh-CN" sz="2000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sz="2000" dirty="0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2000" dirty="0" smtClean="0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  <m:r>
                      <a:rPr lang="en-US" altLang="zh-CN" sz="2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effectLst/>
                    <a:latin typeface="FandolSong-Regular-Identity-H"/>
                    <a:ea typeface="Microsoft YaHei" panose="020B0503020204020204" pitchFamily="34" charset="-122"/>
                  </a:rPr>
                  <a:t>和 振幅</a:t>
                </a:r>
                <a:r>
                  <a:rPr lang="en-US" altLang="zh-CN" sz="2000" dirty="0">
                    <a:effectLst/>
                    <a:latin typeface="FandolSong-Regular-Identity-H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smtClean="0"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smtClean="0">
                                <a:effectLst/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2000" smtClean="0">
                        <a:effectLst/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smtClean="0">
                                <a:effectLst/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smtClean="0">
                                <a:effectLst/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altLang="zh-CN" sz="2000" smtClean="0">
                        <a:effectLst/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" sz="2000" dirty="0">
                    <a:effectLst/>
                    <a:latin typeface="FandolSong-Regular-Identity-H"/>
                    <a:ea typeface="Microsoft YaHei" panose="020B0503020204020204" pitchFamily="34" charset="-122"/>
                  </a:rPr>
                  <a:t>，</a:t>
                </a:r>
                <a:r>
                  <a:rPr lang="zh-CN" altLang="en-US" sz="2000" dirty="0">
                    <a:effectLst/>
                    <a:latin typeface="FandolSong-Regular-Identity-H"/>
                    <a:ea typeface="Microsoft YaHei" panose="020B0503020204020204" pitchFamily="34" charset="-122"/>
                  </a:rPr>
                  <a:t>即</a:t>
                </a:r>
                <a:r>
                  <a:rPr lang="zh-CN" altLang="en-US" sz="2000" dirty="0">
                    <a:latin typeface="FandolSong-Regular-Identity-H"/>
                    <a:ea typeface="Microsoft YaHei" panose="020B0503020204020204" pitchFamily="34" charset="-122"/>
                  </a:rPr>
                  <a:t>得到</a:t>
                </a:r>
                <a:r>
                  <a:rPr lang="zh-CN" altLang="en-US" sz="2000" dirty="0">
                    <a:effectLst/>
                    <a:latin typeface="FandolSong-Regular-Identity-H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altLang="zh-CN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effectLst/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effectLst/>
                  <a:latin typeface="FandolSong-Regular-Identity-H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6C6E7EB-208D-7961-E8B9-FF5C263A1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502" y="4380305"/>
                <a:ext cx="6094336" cy="1636795"/>
              </a:xfrm>
              <a:prstGeom prst="rect">
                <a:avLst/>
              </a:prstGeom>
              <a:blipFill>
                <a:blip r:embed="rId4"/>
                <a:stretch>
                  <a:fillRect l="-1040" b="-5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186D6F3-C78A-91A8-4B5E-B6FA675318FB}"/>
                  </a:ext>
                </a:extLst>
              </p:cNvPr>
              <p:cNvSpPr txBox="1"/>
              <p:nvPr/>
            </p:nvSpPr>
            <p:spPr>
              <a:xfrm>
                <a:off x="5004200" y="3043525"/>
                <a:ext cx="7101674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sz="2400" dirty="0">
                  <a:latin typeface="FandolSong-Regular-Identity-H"/>
                  <a:ea typeface="Microsoft YaHei" panose="020B0503020204020204" pitchFamily="34" charset="-122"/>
                </a:endParaRPr>
              </a:p>
              <a:p>
                <a:endParaRPr kumimoji="1" lang="en-US" altLang="zh-CN" sz="2400" b="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186D6F3-C78A-91A8-4B5E-B6FA67531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00" y="3043525"/>
                <a:ext cx="7101674" cy="738664"/>
              </a:xfrm>
              <a:prstGeom prst="rect">
                <a:avLst/>
              </a:prstGeom>
              <a:blipFill>
                <a:blip r:embed="rId5"/>
                <a:stretch>
                  <a:fillRect l="-714" r="-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6193ED7-2D46-772A-92C5-E08DFF73D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48" y="1477018"/>
            <a:ext cx="4491489" cy="449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27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6C4A3-4EEB-4C9A-5F62-46B7E60EB288}"/>
              </a:ext>
            </a:extLst>
          </p:cNvPr>
          <p:cNvSpPr txBox="1">
            <a:spLocks/>
          </p:cNvSpPr>
          <p:nvPr/>
        </p:nvSpPr>
        <p:spPr>
          <a:xfrm>
            <a:off x="381242" y="407378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凝聚的过程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106A27-2EA8-571B-3C63-A0F371181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6848" y="1926773"/>
            <a:ext cx="4073910" cy="32467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5CCBD5-3348-DB6C-81C8-E07D094C3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26773"/>
            <a:ext cx="3926412" cy="39264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3A168F-B4D5-139A-1DFF-83B886F20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2502" y="1926773"/>
            <a:ext cx="3926412" cy="39264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23976C-FB10-E06F-87FE-2793319523C6}"/>
              </a:ext>
            </a:extLst>
          </p:cNvPr>
          <p:cNvSpPr txBox="1"/>
          <p:nvPr/>
        </p:nvSpPr>
        <p:spPr>
          <a:xfrm>
            <a:off x="1153163" y="1726718"/>
            <a:ext cx="1911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+mn-ea"/>
              </a:rPr>
              <a:t>Epoch=100</a:t>
            </a:r>
            <a:endParaRPr kumimoji="1" lang="zh-CN" altLang="en-US" sz="2000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8555EAB-6844-1DD9-26D7-9EAE2B23F861}"/>
              </a:ext>
            </a:extLst>
          </p:cNvPr>
          <p:cNvSpPr txBox="1"/>
          <p:nvPr/>
        </p:nvSpPr>
        <p:spPr>
          <a:xfrm>
            <a:off x="4815665" y="1726718"/>
            <a:ext cx="1911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+mn-ea"/>
              </a:rPr>
              <a:t>Epoch=1000</a:t>
            </a:r>
            <a:endParaRPr kumimoji="1"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3203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6C4A3-4EEB-4C9A-5F62-46B7E60EB288}"/>
              </a:ext>
            </a:extLst>
          </p:cNvPr>
          <p:cNvSpPr txBox="1">
            <a:spLocks/>
          </p:cNvSpPr>
          <p:nvPr/>
        </p:nvSpPr>
        <p:spPr>
          <a:xfrm>
            <a:off x="381242" y="407378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凝聚的过程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106A27-2EA8-571B-3C63-A0F371181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1747" y="2126828"/>
            <a:ext cx="4022035" cy="32054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0AD68D-8B77-EC5A-1E9E-43DE7D4D1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26828"/>
            <a:ext cx="4009052" cy="40090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415CAF-FC6C-CD4D-5C86-D05F800D9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924" y="2095198"/>
            <a:ext cx="3982695" cy="39826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FD0EA5E-1F06-784E-8F74-57881258EAEF}"/>
              </a:ext>
            </a:extLst>
          </p:cNvPr>
          <p:cNvSpPr txBox="1"/>
          <p:nvPr/>
        </p:nvSpPr>
        <p:spPr>
          <a:xfrm>
            <a:off x="4965872" y="1726718"/>
            <a:ext cx="1911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+mn-ea"/>
              </a:rPr>
              <a:t>Epoch=10000</a:t>
            </a:r>
            <a:endParaRPr kumimoji="1" lang="zh-CN" altLang="en-US" sz="2000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F2D890-2DCD-411E-7F23-B31B0C02FE50}"/>
              </a:ext>
            </a:extLst>
          </p:cNvPr>
          <p:cNvSpPr txBox="1"/>
          <p:nvPr/>
        </p:nvSpPr>
        <p:spPr>
          <a:xfrm>
            <a:off x="1153163" y="1726718"/>
            <a:ext cx="1911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+mn-ea"/>
              </a:rPr>
              <a:t>Epoch=5000</a:t>
            </a:r>
            <a:endParaRPr kumimoji="1"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2087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6C4A3-4EEB-4C9A-5F62-46B7E60EB288}"/>
              </a:ext>
            </a:extLst>
          </p:cNvPr>
          <p:cNvSpPr txBox="1">
            <a:spLocks/>
          </p:cNvSpPr>
          <p:nvPr/>
        </p:nvSpPr>
        <p:spPr>
          <a:xfrm>
            <a:off x="381242" y="407378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凝聚的过程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106A27-2EA8-571B-3C63-A0F371181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9965" y="2363142"/>
            <a:ext cx="4022035" cy="32054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A5EC67-1339-1D78-AADA-74FA544C5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4580" y="2008908"/>
            <a:ext cx="4078431" cy="40784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E2FE34-2060-094C-964C-EA0C09091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401" y="2008908"/>
            <a:ext cx="3913909" cy="39139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EC27473-A78C-4290-1837-E01333F6CF74}"/>
              </a:ext>
            </a:extLst>
          </p:cNvPr>
          <p:cNvSpPr txBox="1"/>
          <p:nvPr/>
        </p:nvSpPr>
        <p:spPr>
          <a:xfrm>
            <a:off x="1153163" y="1726718"/>
            <a:ext cx="1911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+mn-ea"/>
              </a:rPr>
              <a:t>Epoch=12000</a:t>
            </a:r>
            <a:endParaRPr kumimoji="1" lang="zh-CN" altLang="en-US" sz="2000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13F668-0F56-BE27-27E2-72B7DDDBE44A}"/>
              </a:ext>
            </a:extLst>
          </p:cNvPr>
          <p:cNvSpPr txBox="1"/>
          <p:nvPr/>
        </p:nvSpPr>
        <p:spPr>
          <a:xfrm>
            <a:off x="4837833" y="1726718"/>
            <a:ext cx="1911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+mn-ea"/>
              </a:rPr>
              <a:t>Epoch=30000</a:t>
            </a:r>
            <a:endParaRPr kumimoji="1"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1236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6C4A3-4EEB-4C9A-5F62-46B7E60EB288}"/>
              </a:ext>
            </a:extLst>
          </p:cNvPr>
          <p:cNvSpPr txBox="1">
            <a:spLocks/>
          </p:cNvSpPr>
          <p:nvPr/>
        </p:nvSpPr>
        <p:spPr>
          <a:xfrm>
            <a:off x="381242" y="0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凝聚的过程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4AE33B-43C2-9575-3FE3-925C71130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9431"/>
            <a:ext cx="6968303" cy="61385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BCA443-5AC1-5928-595B-BB96A6B58D3E}"/>
              </a:ext>
            </a:extLst>
          </p:cNvPr>
          <p:cNvSpPr txBox="1"/>
          <p:nvPr/>
        </p:nvSpPr>
        <p:spPr>
          <a:xfrm>
            <a:off x="7053330" y="2978993"/>
            <a:ext cx="51386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FandolSong-Regular-Identity-H"/>
              </a:rPr>
              <a:t>1.</a:t>
            </a:r>
            <a:r>
              <a:rPr lang="zh-CN" altLang="en-US" sz="2800" dirty="0">
                <a:latin typeface="FandolSong-Regular-Identity-H"/>
              </a:rPr>
              <a:t> 凝聚一开始就发生了。</a:t>
            </a:r>
            <a:endParaRPr lang="en-US" altLang="zh-CN" sz="2800" dirty="0">
              <a:latin typeface="FandolSong-Regular-Identity-H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/>
              <a:t>2.</a:t>
            </a:r>
            <a:r>
              <a:rPr lang="zh-CN" altLang="en-US" sz="2800" dirty="0"/>
              <a:t> 凝聚方向逐渐增多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392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87F9D-D85E-4291-3CF8-B232D245CF26}"/>
              </a:ext>
            </a:extLst>
          </p:cNvPr>
          <p:cNvSpPr txBox="1">
            <a:spLocks/>
          </p:cNvSpPr>
          <p:nvPr/>
        </p:nvSpPr>
        <p:spPr>
          <a:xfrm>
            <a:off x="270405" y="138545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凝聚的过程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D45B17-71D2-BCE1-7A3C-25B4D094A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273" y="900524"/>
            <a:ext cx="9978000" cy="568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35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CD0E04-4B8F-B061-46D7-154C3A72A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1310" y="985829"/>
            <a:ext cx="7305703" cy="44877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CC7D016-9D7E-40C1-4501-2570792A9E8D}"/>
              </a:ext>
            </a:extLst>
          </p:cNvPr>
          <p:cNvSpPr txBox="1">
            <a:spLocks/>
          </p:cNvSpPr>
          <p:nvPr/>
        </p:nvSpPr>
        <p:spPr>
          <a:xfrm>
            <a:off x="277643" y="88595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凝聚现象的定义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097EEF-72BA-FB32-D73A-7B266EECC465}"/>
              </a:ext>
            </a:extLst>
          </p:cNvPr>
          <p:cNvSpPr txBox="1"/>
          <p:nvPr/>
        </p:nvSpPr>
        <p:spPr>
          <a:xfrm>
            <a:off x="1337889" y="5953453"/>
            <a:ext cx="10369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凝聚是一个</a:t>
            </a:r>
            <a:r>
              <a:rPr kumimoji="1" lang="zh-CN" altLang="en-US" sz="2800" b="1" dirty="0"/>
              <a:t>过程</a:t>
            </a:r>
            <a:r>
              <a:rPr kumimoji="1" lang="zh-CN" altLang="en-US" sz="2800" dirty="0"/>
              <a:t>，它指在训练的过程中，同层神经元趋于一致</a:t>
            </a:r>
          </a:p>
        </p:txBody>
      </p:sp>
    </p:spTree>
    <p:extLst>
      <p:ext uri="{BB962C8B-B14F-4D97-AF65-F5344CB8AC3E}">
        <p14:creationId xmlns:p14="http://schemas.microsoft.com/office/powerpoint/2010/main" val="3696462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F77FE-1AD5-0D08-E1D4-E2E76F9C3348}"/>
              </a:ext>
            </a:extLst>
          </p:cNvPr>
          <p:cNvSpPr txBox="1">
            <a:spLocks/>
          </p:cNvSpPr>
          <p:nvPr/>
        </p:nvSpPr>
        <p:spPr>
          <a:xfrm>
            <a:off x="381242" y="159772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凝聚的过程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4DAF92-1436-32DE-7610-A51FB7BB7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908" y="1678955"/>
            <a:ext cx="3681839" cy="39423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3DB8A4F-E0F1-0CEA-67B8-6A631C8D0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7078" y="1890669"/>
            <a:ext cx="4754014" cy="34586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D70DE8-2187-A2B1-A447-999082DA3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643" y="1001906"/>
            <a:ext cx="5315367" cy="6770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04A4E81-68B0-2F57-2897-387D7D4B95AB}"/>
                  </a:ext>
                </a:extLst>
              </p:cNvPr>
              <p:cNvSpPr txBox="1"/>
              <p:nvPr/>
            </p:nvSpPr>
            <p:spPr>
              <a:xfrm>
                <a:off x="1290908" y="5621345"/>
                <a:ext cx="9386047" cy="1137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panose="02040503050406030204" pitchFamily="18" charset="0"/>
                        </a:rPr>
                        <m:t>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  <m:r>
                        <a:rPr kumimoji="1" lang="zh-CN" altLang="en-US" sz="2400" i="1">
                          <a:latin typeface="Cambria Math" panose="02040503050406030204" pitchFamily="18" charset="0"/>
                        </a:rPr>
                        <m:t>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sz="2400" i="1">
                          <a:latin typeface="Cambria Math" panose="02040503050406030204" pitchFamily="18" charset="0"/>
                        </a:rPr>
                        <m:t>则</m:t>
                      </m:r>
                      <m:r>
                        <m:rPr>
                          <m:nor/>
                        </m:rPr>
                        <a:rPr kumimoji="1" lang="zh-CN" altLang="en-US" sz="2400" dirty="0"/>
                        <m:t>对所有数据点</m:t>
                      </m:r>
                      <m:r>
                        <a:rPr kumimoji="1" lang="zh-CN" altLang="en-US" sz="2400" b="0" i="1" dirty="0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zh-CN" sz="2400" b="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2400" dirty="0"/>
                  <a:t>                    </a:t>
                </a:r>
                <a:r>
                  <a:rPr kumimoji="1" lang="zh-CN" altLang="en-US" sz="2400" dirty="0"/>
                  <a:t>灰色神经元，在训练过程中不移动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04A4E81-68B0-2F57-2897-387D7D4B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08" y="5621345"/>
                <a:ext cx="9386047" cy="1137234"/>
              </a:xfrm>
              <a:prstGeom prst="rect">
                <a:avLst/>
              </a:prstGeom>
              <a:blipFill>
                <a:blip r:embed="rId5"/>
                <a:stretch>
                  <a:fillRect b="-10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495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2E3F-111A-333F-6779-112E10FF10FD}"/>
              </a:ext>
            </a:extLst>
          </p:cNvPr>
          <p:cNvSpPr txBox="1">
            <a:spLocks/>
          </p:cNvSpPr>
          <p:nvPr/>
        </p:nvSpPr>
        <p:spPr>
          <a:xfrm>
            <a:off x="381242" y="189195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卷积网络的凝聚现象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FB31CB-808E-5248-C5D9-253ADF4FE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75" y="951174"/>
            <a:ext cx="5732125" cy="14135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69650C9-65A4-4E29-30F7-0D9099CDE591}"/>
              </a:ext>
            </a:extLst>
          </p:cNvPr>
          <p:cNvSpPr txBox="1"/>
          <p:nvPr/>
        </p:nvSpPr>
        <p:spPr>
          <a:xfrm>
            <a:off x="6777318" y="489509"/>
            <a:ext cx="558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将卷积核展平称向量，计算余弦相似度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E267A2-F449-5C53-86B3-9F109952B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81" y="2593253"/>
            <a:ext cx="6153918" cy="35573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E17EBD-48AA-0DE4-7392-F804EDA44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3949" y="984520"/>
            <a:ext cx="4303057" cy="56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30FF4E4-7C28-2337-0DFF-885E5A4BF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12" y="82174"/>
            <a:ext cx="8593707" cy="66936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FB31CB-808E-5248-C5D9-253ADF4FE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519" y="867539"/>
            <a:ext cx="3179180" cy="78399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99BF716-5040-D6CF-03EE-7B8D81570179}"/>
              </a:ext>
            </a:extLst>
          </p:cNvPr>
          <p:cNvSpPr txBox="1"/>
          <p:nvPr/>
        </p:nvSpPr>
        <p:spPr>
          <a:xfrm>
            <a:off x="8431461" y="2990174"/>
            <a:ext cx="3853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/>
              <a:t>现象：</a:t>
            </a:r>
            <a:endParaRPr kumimoji="1" lang="en-US" altLang="zh-CN" sz="24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effectLst/>
                <a:latin typeface="FandolSong-Regular-Identity-H"/>
              </a:rPr>
              <a:t>训练结束时，凝聚现象发生。</a:t>
            </a:r>
            <a:endParaRPr lang="en-US" altLang="zh-CN" sz="2400" dirty="0">
              <a:effectLst/>
              <a:latin typeface="FandolSong-Regular-Identity-H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effectLst/>
                <a:latin typeface="FandolSong-Regular-Identity-H"/>
              </a:rPr>
              <a:t>卷积层输出的凝聚程度强于卷积核权重。</a:t>
            </a:r>
            <a:endParaRPr lang="en-US" altLang="zh-CN" sz="2400" dirty="0">
              <a:effectLst/>
              <a:latin typeface="FandolSong-Regular-Identity-H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ffectLst/>
                <a:latin typeface="FandolSong-Regular-Identity-H"/>
              </a:rPr>
              <a:t> 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09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79A381-0C60-5876-507D-36D125D6CB85}"/>
              </a:ext>
            </a:extLst>
          </p:cNvPr>
          <p:cNvSpPr txBox="1">
            <a:spLocks/>
          </p:cNvSpPr>
          <p:nvPr/>
        </p:nvSpPr>
        <p:spPr>
          <a:xfrm>
            <a:off x="490511" y="301678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/>
              <a:t>现象驱动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71CB5E-A898-A156-9AF1-E083F3AE2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5" y="610251"/>
            <a:ext cx="3745728" cy="12087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3B55295-A73C-B9AC-3884-71C8AE67B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018" y="2852146"/>
            <a:ext cx="3160393" cy="378661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74B24AD-6EB5-A9B8-B127-F25052842B24}"/>
              </a:ext>
            </a:extLst>
          </p:cNvPr>
          <p:cNvSpPr txBox="1"/>
          <p:nvPr/>
        </p:nvSpPr>
        <p:spPr>
          <a:xfrm>
            <a:off x="1707808" y="2145769"/>
            <a:ext cx="1352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开普勒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65B6597-AA54-8EA4-619E-3BDB5FE9F265}"/>
              </a:ext>
            </a:extLst>
          </p:cNvPr>
          <p:cNvSpPr txBox="1"/>
          <p:nvPr/>
        </p:nvSpPr>
        <p:spPr>
          <a:xfrm>
            <a:off x="8773631" y="2134748"/>
            <a:ext cx="1352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牛顿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2A9984E-E650-C375-5734-8BE7E3B8C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104" y="2776955"/>
            <a:ext cx="30099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0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B2E4-542D-6B14-6AF0-4F23DDDB93CA}"/>
              </a:ext>
            </a:extLst>
          </p:cNvPr>
          <p:cNvSpPr txBox="1">
            <a:spLocks/>
          </p:cNvSpPr>
          <p:nvPr/>
        </p:nvSpPr>
        <p:spPr>
          <a:xfrm>
            <a:off x="381242" y="189195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残差神经网络的凝聚现象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E8AB05-FE3A-02AD-1119-8CB47DAD8CD6}"/>
                  </a:ext>
                </a:extLst>
              </p:cNvPr>
              <p:cNvSpPr txBox="1"/>
              <p:nvPr/>
            </p:nvSpPr>
            <p:spPr>
              <a:xfrm>
                <a:off x="381242" y="1214017"/>
                <a:ext cx="12178311" cy="586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effectLst/>
                    <a:latin typeface="FandolSong-Regular-Identity-H"/>
                  </a:rPr>
                  <a:t>残差的结构是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400" b="0" i="0" smtClean="0">
                        <a:effectLst/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effectLst/>
                    <a:latin typeface="FandolSong-Regular-Identity-H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effectLst/>
                    <a:latin typeface="FandolSong-Regular-Identity-H"/>
                  </a:rPr>
                  <a:t>是第 </a:t>
                </a:r>
                <a:r>
                  <a:rPr lang="en-US" altLang="zh-CN" sz="2400" dirty="0">
                    <a:effectLst/>
                    <a:latin typeface="CMMI10"/>
                  </a:rPr>
                  <a:t>l </a:t>
                </a:r>
                <a:r>
                  <a:rPr lang="zh-CN" altLang="en-US" sz="2400" dirty="0">
                    <a:effectLst/>
                    <a:latin typeface="FandolSong-Regular-Identity-H"/>
                  </a:rPr>
                  <a:t>层的输出。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E8AB05-FE3A-02AD-1119-8CB47DAD8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42" y="1214017"/>
                <a:ext cx="12178311" cy="586699"/>
              </a:xfrm>
              <a:prstGeom prst="rect">
                <a:avLst/>
              </a:prstGeom>
              <a:blipFill>
                <a:blip r:embed="rId2"/>
                <a:stretch>
                  <a:fillRect l="-834" b="-23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31ED237-5104-FA0B-7046-E2C832B2C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953" y="1915645"/>
            <a:ext cx="8395634" cy="464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41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4C47D34-72AE-C0D7-451C-78E5B1727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13" y="163226"/>
            <a:ext cx="6878823" cy="66947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915AF7-E20D-794C-B32C-F525C9E4A902}"/>
              </a:ext>
            </a:extLst>
          </p:cNvPr>
          <p:cNvSpPr txBox="1"/>
          <p:nvPr/>
        </p:nvSpPr>
        <p:spPr>
          <a:xfrm>
            <a:off x="7456815" y="2487706"/>
            <a:ext cx="50695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000" dirty="0"/>
              <a:t>最后一个卷积层输出发生明显的凝聚。</a:t>
            </a:r>
            <a:endParaRPr kumimoji="1" lang="en-US" altLang="zh-CN" sz="2000" dirty="0"/>
          </a:p>
          <a:p>
            <a:pPr>
              <a:lnSpc>
                <a:spcPct val="200000"/>
              </a:lnSpc>
            </a:pPr>
            <a:r>
              <a:rPr kumimoji="1" lang="zh-CN" altLang="en-US" sz="2000" dirty="0"/>
              <a:t>最后一个卷积层权重发生轻微凝聚</a:t>
            </a:r>
            <a:endParaRPr kumimoji="1" lang="en-US" altLang="zh-CN" sz="2000" dirty="0"/>
          </a:p>
          <a:p>
            <a:pPr>
              <a:lnSpc>
                <a:spcPct val="200000"/>
              </a:lnSpc>
            </a:pPr>
            <a:r>
              <a:rPr kumimoji="1" lang="zh-CN" altLang="en-US" sz="2000" dirty="0"/>
              <a:t>第一个卷积层无凝聚</a:t>
            </a:r>
            <a:endParaRPr kumimoji="1" lang="en-US" altLang="zh-CN" sz="2000" dirty="0"/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53456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66CDC1-3F10-DDCB-07BA-314C7CE30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217" y="181941"/>
            <a:ext cx="10580727" cy="58961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E4F1AEA-3945-88F0-9667-A4E58EFB4E19}"/>
              </a:ext>
            </a:extLst>
          </p:cNvPr>
          <p:cNvSpPr txBox="1"/>
          <p:nvPr/>
        </p:nvSpPr>
        <p:spPr>
          <a:xfrm>
            <a:off x="1346947" y="6217151"/>
            <a:ext cx="8887497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effectLst/>
                <a:latin typeface="+mn-ea"/>
              </a:rPr>
              <a:t>在 </a:t>
            </a:r>
            <a:r>
              <a:rPr lang="en-US" altLang="zh-CN" sz="1800" dirty="0">
                <a:effectLst/>
                <a:latin typeface="+mn-ea"/>
              </a:rPr>
              <a:t>ImageNet </a:t>
            </a:r>
            <a:r>
              <a:rPr lang="zh-CN" altLang="en-US" sz="1800" dirty="0">
                <a:effectLst/>
                <a:latin typeface="+mn-ea"/>
              </a:rPr>
              <a:t>数据集上</a:t>
            </a:r>
            <a:r>
              <a:rPr lang="zh-CN" altLang="en-US" sz="1800" b="1" dirty="0">
                <a:effectLst/>
                <a:latin typeface="+mn-ea"/>
              </a:rPr>
              <a:t>预训练</a:t>
            </a:r>
            <a:r>
              <a:rPr lang="zh-CN" altLang="en-US" sz="1800" dirty="0">
                <a:effectLst/>
                <a:latin typeface="+mn-ea"/>
              </a:rPr>
              <a:t>的 </a:t>
            </a:r>
            <a:r>
              <a:rPr lang="en-US" altLang="zh-CN" sz="1800" dirty="0">
                <a:effectLst/>
                <a:latin typeface="+mn-ea"/>
              </a:rPr>
              <a:t>ResNet-18 </a:t>
            </a:r>
            <a:r>
              <a:rPr lang="zh-CN" altLang="en-US" sz="1800" dirty="0">
                <a:effectLst/>
                <a:latin typeface="+mn-ea"/>
              </a:rPr>
              <a:t>模型中，</a:t>
            </a:r>
            <a:r>
              <a:rPr lang="zh-CN" altLang="en-US" dirty="0">
                <a:latin typeface="+mn-ea"/>
              </a:rPr>
              <a:t>凝聚</a:t>
            </a:r>
            <a:r>
              <a:rPr lang="zh-CN" altLang="en-US" sz="1800" dirty="0">
                <a:effectLst/>
                <a:latin typeface="+mn-ea"/>
              </a:rPr>
              <a:t>现象和之前是类似的。</a:t>
            </a:r>
            <a:endParaRPr lang="zh-CN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3559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A71B-2161-9441-5744-EE339FE1EFD3}"/>
              </a:ext>
            </a:extLst>
          </p:cNvPr>
          <p:cNvSpPr txBox="1">
            <a:spLocks/>
          </p:cNvSpPr>
          <p:nvPr/>
        </p:nvSpPr>
        <p:spPr>
          <a:xfrm>
            <a:off x="808382" y="1866388"/>
            <a:ext cx="10575236" cy="220333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为什么发生凝聚？</a:t>
            </a:r>
            <a:endParaRPr lang="en-US" altLang="zh-CN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从训练的初始阶段开始</a:t>
            </a:r>
          </a:p>
        </p:txBody>
      </p:sp>
    </p:spTree>
    <p:extLst>
      <p:ext uri="{BB962C8B-B14F-4D97-AF65-F5344CB8AC3E}">
        <p14:creationId xmlns:p14="http://schemas.microsoft.com/office/powerpoint/2010/main" val="3393752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867DDBD-38C2-53F0-7ED7-C12565FB7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414" y="2051464"/>
            <a:ext cx="4914823" cy="381292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70A9335-5E37-9949-71D4-A2D53644447A}"/>
              </a:ext>
            </a:extLst>
          </p:cNvPr>
          <p:cNvSpPr txBox="1"/>
          <p:nvPr/>
        </p:nvSpPr>
        <p:spPr>
          <a:xfrm>
            <a:off x="5464395" y="3429000"/>
            <a:ext cx="6348853" cy="1319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800" dirty="0"/>
              <a:t>小初始化时，</a:t>
            </a:r>
            <a:endParaRPr kumimoji="1" lang="en-US" altLang="zh-CN" sz="2800" dirty="0"/>
          </a:p>
          <a:p>
            <a:pPr algn="ctr">
              <a:lnSpc>
                <a:spcPct val="150000"/>
              </a:lnSpc>
            </a:pPr>
            <a:r>
              <a:rPr kumimoji="1" lang="zh-CN" altLang="en-US" sz="2800" dirty="0"/>
              <a:t>损失函数一开始会经历平台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E20AAAA-5D1A-9497-E99D-2B8450C0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65" y="0"/>
            <a:ext cx="10515600" cy="1325563"/>
          </a:xfrm>
        </p:spPr>
        <p:txBody>
          <a:bodyPr/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训练的初始阶段</a:t>
            </a:r>
          </a:p>
        </p:txBody>
      </p:sp>
    </p:spTree>
    <p:extLst>
      <p:ext uri="{BB962C8B-B14F-4D97-AF65-F5344CB8AC3E}">
        <p14:creationId xmlns:p14="http://schemas.microsoft.com/office/powerpoint/2010/main" val="2308244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D5D7D-1416-FA30-5C48-EA8833FC3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65" y="0"/>
            <a:ext cx="10515600" cy="1325563"/>
          </a:xfrm>
        </p:spPr>
        <p:txBody>
          <a:bodyPr/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训练的初始阶段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EA5443-5947-4E99-B376-16B6873C7131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Zhou, Zhou, Luo, Zhang*, Xu*, </a:t>
            </a:r>
            <a:r>
              <a:rPr lang="en-US" altLang="zh-CN" sz="1200" dirty="0"/>
              <a:t>Towards Understanding the Condensation of Neural Networks at Initial Training, </a:t>
            </a:r>
            <a:r>
              <a:rPr lang="en-US" altLang="zh-CN" sz="1200" dirty="0" err="1">
                <a:latin typeface="Helvetica" pitchFamily="2" charset="0"/>
              </a:rPr>
              <a:t>NeurIPS</a:t>
            </a:r>
            <a:r>
              <a:rPr lang="en-US" altLang="zh-CN" sz="1200" dirty="0">
                <a:latin typeface="Helvetica" pitchFamily="2" charset="0"/>
              </a:rPr>
              <a:t> 2022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BE9C76E-91FE-6CD4-ABBC-E3312D20C43F}"/>
              </a:ext>
            </a:extLst>
          </p:cNvPr>
          <p:cNvGrpSpPr/>
          <p:nvPr/>
        </p:nvGrpSpPr>
        <p:grpSpPr>
          <a:xfrm>
            <a:off x="563276" y="1325563"/>
            <a:ext cx="10150977" cy="2260106"/>
            <a:chOff x="1529187" y="1292859"/>
            <a:chExt cx="10150977" cy="226010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34FA11A-F40C-E373-EF42-2E02E48F3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7727" y="1292859"/>
              <a:ext cx="2892030" cy="101799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71FAAA3-38FA-D3F6-97BE-F8B97274B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9187" y="2361115"/>
              <a:ext cx="4071447" cy="75623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EC346B5-F9B8-86C0-33A3-BEF29D3E7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3176" y="1366434"/>
              <a:ext cx="5966988" cy="163226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7F219E7-6FDE-C6F3-5E7D-9B7633275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8631" y="3222867"/>
              <a:ext cx="2560094" cy="33009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E4CF514-07BE-649C-8127-956A52D0DDF4}"/>
                  </a:ext>
                </a:extLst>
              </p:cNvPr>
              <p:cNvSpPr txBox="1"/>
              <p:nvPr/>
            </p:nvSpPr>
            <p:spPr>
              <a:xfrm>
                <a:off x="1027754" y="3492734"/>
                <a:ext cx="1937119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zh-CN" sz="2800" b="0" dirty="0"/>
              </a:p>
              <a:p>
                <a:endParaRPr kumimoji="1" lang="zh-CN" altLang="en-US" sz="28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E4CF514-07BE-649C-8127-956A52D0D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54" y="3492734"/>
                <a:ext cx="1937119" cy="8617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EC0AF03-BB2D-BF61-5F04-92E6B40B478A}"/>
                  </a:ext>
                </a:extLst>
              </p:cNvPr>
              <p:cNvSpPr txBox="1"/>
              <p:nvPr/>
            </p:nvSpPr>
            <p:spPr>
              <a:xfrm>
                <a:off x="1807983" y="4574176"/>
                <a:ext cx="766156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kumimoji="1" lang="zh-CN" altLang="en-US" sz="3600" dirty="0"/>
                  <a:t>是鞍点</a:t>
                </a:r>
                <a:endParaRPr kumimoji="1" lang="en-US" altLang="zh-CN" sz="3600" dirty="0"/>
              </a:p>
              <a:p>
                <a:pPr algn="ctr"/>
                <a:r>
                  <a:rPr kumimoji="1" lang="zh-CN" altLang="en-US" sz="3600" dirty="0"/>
                  <a:t>初始阶段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kumimoji="1" lang="en-US" altLang="zh-CN" sz="36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EC0AF03-BB2D-BF61-5F04-92E6B40B4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983" y="4574176"/>
                <a:ext cx="7661564" cy="1200329"/>
              </a:xfrm>
              <a:prstGeom prst="rect">
                <a:avLst/>
              </a:prstGeom>
              <a:blipFill>
                <a:blip r:embed="rId7"/>
                <a:stretch>
                  <a:fillRect t="-8421" b="-1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421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F945-B214-C624-A9E8-B95D2BDAF5BC}"/>
              </a:ext>
            </a:extLst>
          </p:cNvPr>
          <p:cNvSpPr txBox="1">
            <a:spLocks/>
          </p:cNvSpPr>
          <p:nvPr/>
        </p:nvSpPr>
        <p:spPr>
          <a:xfrm>
            <a:off x="291090" y="215233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两层神经网络的初始凝聚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0F4F64-A340-20CC-C967-E3436BB5D6EF}"/>
              </a:ext>
            </a:extLst>
          </p:cNvPr>
          <p:cNvSpPr txBox="1"/>
          <p:nvPr/>
        </p:nvSpPr>
        <p:spPr>
          <a:xfrm>
            <a:off x="570963" y="5187708"/>
            <a:ext cx="10869769" cy="148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/>
              <a:t>发生明显的凝聚</a:t>
            </a:r>
            <a:endParaRPr kumimoji="1" lang="en-US" altLang="zh-CN" sz="3200" dirty="0"/>
          </a:p>
          <a:p>
            <a:pPr>
              <a:lnSpc>
                <a:spcPct val="150000"/>
              </a:lnSpc>
            </a:pPr>
            <a:r>
              <a:rPr kumimoji="1" lang="zh-CN" altLang="en-US" sz="3200" dirty="0"/>
              <a:t>凝聚的方向个数和激活函数有关</a:t>
            </a:r>
            <a:endParaRPr kumimoji="1" lang="en-US" altLang="zh-CN" sz="32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B22B8D8-3C73-60BF-3B66-6281625CD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10" y="2407775"/>
            <a:ext cx="12053790" cy="2425999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D8526822-65DB-93C0-834E-623CA95F76CA}"/>
              </a:ext>
            </a:extLst>
          </p:cNvPr>
          <p:cNvGrpSpPr/>
          <p:nvPr/>
        </p:nvGrpSpPr>
        <p:grpSpPr>
          <a:xfrm>
            <a:off x="1548516" y="1012806"/>
            <a:ext cx="10069743" cy="1011421"/>
            <a:chOff x="676126" y="1701524"/>
            <a:chExt cx="12384686" cy="116871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FF869C9-B4EA-06DC-85AE-0995DCDEF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6337" y="1701524"/>
              <a:ext cx="3715144" cy="116871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6CC4646A-1368-46F0-CCAC-D87A13150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0307" y="1958468"/>
              <a:ext cx="3920505" cy="504692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CFF18A8-0E20-2A69-A8E7-0E83B1EA796C}"/>
                </a:ext>
              </a:extLst>
            </p:cNvPr>
            <p:cNvSpPr txBox="1"/>
            <p:nvPr/>
          </p:nvSpPr>
          <p:spPr>
            <a:xfrm>
              <a:off x="676126" y="2071613"/>
              <a:ext cx="17302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神经网络</a:t>
              </a:r>
              <a:r>
                <a:rPr lang="en-US" altLang="zh-CN" sz="2400" dirty="0"/>
                <a:t>:</a:t>
              </a:r>
              <a:endParaRPr lang="zh-CN" altLang="en-US" sz="2400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97F86BD-78B5-EADE-A53F-01906E6927D4}"/>
                </a:ext>
              </a:extLst>
            </p:cNvPr>
            <p:cNvSpPr txBox="1"/>
            <p:nvPr/>
          </p:nvSpPr>
          <p:spPr>
            <a:xfrm>
              <a:off x="6968983" y="2001496"/>
              <a:ext cx="2963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+mn-ea"/>
                </a:rPr>
                <a:t>目标函数</a:t>
              </a:r>
              <a:r>
                <a:rPr lang="en-US" altLang="zh-CN" sz="2400" dirty="0">
                  <a:latin typeface="+mn-ea"/>
                </a:rPr>
                <a:t>:</a:t>
              </a:r>
              <a:endParaRPr lang="zh-CN" altLang="en-US" sz="24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1788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08FEA-FABF-82C8-B52B-B1E3D784F045}"/>
              </a:ext>
            </a:extLst>
          </p:cNvPr>
          <p:cNvSpPr txBox="1">
            <a:spLocks/>
          </p:cNvSpPr>
          <p:nvPr/>
        </p:nvSpPr>
        <p:spPr>
          <a:xfrm>
            <a:off x="381242" y="154569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多层神经网络的初始凝聚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1FA673-6673-4306-DA80-AC01D6F7C3C0}"/>
              </a:ext>
            </a:extLst>
          </p:cNvPr>
          <p:cNvSpPr txBox="1"/>
          <p:nvPr/>
        </p:nvSpPr>
        <p:spPr>
          <a:xfrm>
            <a:off x="381242" y="5941452"/>
            <a:ext cx="11219841" cy="66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800" dirty="0"/>
              <a:t>现象与之前类似</a:t>
            </a:r>
            <a:endParaRPr kumimoji="1"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DEF1158-CEA2-5556-E51A-DBD96538A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388" y="881632"/>
            <a:ext cx="11318695" cy="473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73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A71B-2161-9441-5744-EE339FE1EFD3}"/>
              </a:ext>
            </a:extLst>
          </p:cNvPr>
          <p:cNvSpPr txBox="1">
            <a:spLocks/>
          </p:cNvSpPr>
          <p:nvPr/>
        </p:nvSpPr>
        <p:spPr>
          <a:xfrm>
            <a:off x="917012" y="3048010"/>
            <a:ext cx="1057523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dirty="0"/>
              <a:t>进阶篇</a:t>
            </a:r>
            <a:r>
              <a:rPr lang="en-US" altLang="zh-CN" b="1" dirty="0"/>
              <a:t>——</a:t>
            </a:r>
            <a:r>
              <a:rPr lang="zh-CN" altLang="en-US" b="1" dirty="0"/>
              <a:t>初始凝聚的机制探索 </a:t>
            </a:r>
          </a:p>
          <a:p>
            <a:pPr algn="ctr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99352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13E2C73-6317-D276-FA8E-7A6382F9D251}"/>
              </a:ext>
            </a:extLst>
          </p:cNvPr>
          <p:cNvGrpSpPr/>
          <p:nvPr/>
        </p:nvGrpSpPr>
        <p:grpSpPr>
          <a:xfrm>
            <a:off x="1094509" y="1292859"/>
            <a:ext cx="10585655" cy="2641832"/>
            <a:chOff x="1529187" y="1292859"/>
            <a:chExt cx="10150977" cy="226010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FFD1A7E-3F12-4B78-B998-0B229D1EA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7727" y="1292859"/>
              <a:ext cx="2892030" cy="101799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3392D83-EE0D-4321-87B1-B16852B30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9187" y="2361115"/>
              <a:ext cx="4071447" cy="75623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B261CD9-3A8D-406C-A1CF-263CB2CEA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3176" y="1366434"/>
              <a:ext cx="5966988" cy="163226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B1BC811-A156-D809-BE50-F7C63D04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8631" y="3222867"/>
              <a:ext cx="2560094" cy="330098"/>
            </a:xfrm>
            <a:prstGeom prst="rect">
              <a:avLst/>
            </a:prstGeom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4DBD41EA-D269-4959-BA12-792125A580DA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Zhou, Zhou, Luo, Zhang*, Xu*, </a:t>
            </a:r>
            <a:r>
              <a:rPr lang="en-US" altLang="zh-CN" sz="1200" dirty="0"/>
              <a:t>Towards Understanding the Condensation of Neural Networks at Initial Training, </a:t>
            </a:r>
            <a:r>
              <a:rPr lang="en-US" altLang="zh-CN" sz="1200" dirty="0" err="1">
                <a:latin typeface="Helvetica" pitchFamily="2" charset="0"/>
              </a:rPr>
              <a:t>NeurIPS</a:t>
            </a:r>
            <a:r>
              <a:rPr lang="en-US" altLang="zh-CN" sz="1200" dirty="0">
                <a:latin typeface="Helvetica" pitchFamily="2" charset="0"/>
              </a:rPr>
              <a:t> 2022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B74157-50F4-D6ED-EF69-19432AB9370E}"/>
              </a:ext>
            </a:extLst>
          </p:cNvPr>
          <p:cNvSpPr txBox="1">
            <a:spLocks/>
          </p:cNvSpPr>
          <p:nvPr/>
        </p:nvSpPr>
        <p:spPr>
          <a:xfrm>
            <a:off x="291090" y="215233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两层神经网络的梯度场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47D1BCE-A20E-9194-8052-9A3F7867F013}"/>
                  </a:ext>
                </a:extLst>
              </p:cNvPr>
              <p:cNvSpPr txBox="1"/>
              <p:nvPr/>
            </p:nvSpPr>
            <p:spPr>
              <a:xfrm>
                <a:off x="1058834" y="4734144"/>
                <a:ext cx="9288730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kumimoji="1" lang="zh-CN" altLang="en-US" sz="3200" b="0" dirty="0"/>
                  <a:t>初始阶段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≈ 0</m:t>
                    </m:r>
                  </m:oMath>
                </a14:m>
                <a:r>
                  <a:rPr kumimoji="1" lang="zh-CN" altLang="en-US" sz="3200" b="0" dirty="0"/>
                  <a:t>，神经元之间解耦</a:t>
                </a:r>
                <a:endParaRPr kumimoji="1" lang="en-US" altLang="zh-CN" sz="3200" b="0" dirty="0"/>
              </a:p>
              <a:p>
                <a:pPr algn="ctr"/>
                <a:r>
                  <a:rPr kumimoji="1" lang="zh-CN" altLang="en-US" sz="3200" b="0" dirty="0"/>
                  <a:t>类似于梯度场下粒子群的运动</a:t>
                </a:r>
                <a:endParaRPr kumimoji="1" lang="en-US" altLang="zh-CN" sz="3200" b="0" dirty="0"/>
              </a:p>
              <a:p>
                <a:endParaRPr kumimoji="1" lang="en-US" altLang="zh-CN" sz="4400" b="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47D1BCE-A20E-9194-8052-9A3F7867F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34" y="4734144"/>
                <a:ext cx="9288730" cy="1661993"/>
              </a:xfrm>
              <a:prstGeom prst="rect">
                <a:avLst/>
              </a:prstGeom>
              <a:blipFill>
                <a:blip r:embed="rId6"/>
                <a:stretch>
                  <a:fillRect t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85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F92AE6-F99F-3354-D20F-E91745ECFDA5}"/>
              </a:ext>
            </a:extLst>
          </p:cNvPr>
          <p:cNvSpPr txBox="1"/>
          <p:nvPr/>
        </p:nvSpPr>
        <p:spPr>
          <a:xfrm>
            <a:off x="265042" y="1561099"/>
            <a:ext cx="11926958" cy="1119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之前的研究从</a:t>
            </a:r>
            <a:r>
              <a:rPr kumimoji="1" lang="zh-CN" altLang="en-US" sz="2800" b="1" dirty="0">
                <a:solidFill>
                  <a:srgbClr val="FF0000"/>
                </a:solidFill>
                <a:ea typeface="Microsoft YaHei" panose="020B0503020204020204" pitchFamily="34" charset="-122"/>
              </a:rPr>
              <a:t>函数空间</a:t>
            </a:r>
            <a:r>
              <a:rPr kumimoji="1" lang="zh-CN" altLang="en-US" sz="2800" dirty="0">
                <a:ea typeface="Microsoft YaHei" panose="020B0503020204020204" pitchFamily="34" charset="-122"/>
              </a:rPr>
              <a:t>层面揭示了神经网络训练过程中的</a:t>
            </a:r>
            <a:r>
              <a:rPr kumimoji="1" lang="zh-CN" altLang="en-US" sz="2800" b="1" dirty="0">
                <a:solidFill>
                  <a:srgbClr val="FF0000"/>
                </a:solidFill>
                <a:ea typeface="Microsoft YaHei" panose="020B0503020204020204" pitchFamily="34" charset="-122"/>
              </a:rPr>
              <a:t>频率原则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ea typeface="Microsoft YaHei" panose="020B0503020204020204" pitchFamily="34" charset="-122"/>
              </a:rPr>
              <a:t>  神经网络首先学习数据中的低频部分</a:t>
            </a:r>
            <a:r>
              <a:rPr kumimoji="1" lang="en-US" altLang="zh-CN" sz="2800" dirty="0">
                <a:ea typeface="Microsoft YaHei" panose="020B0503020204020204" pitchFamily="34" charset="-122"/>
              </a:rPr>
              <a:t>,</a:t>
            </a:r>
            <a:r>
              <a:rPr kumimoji="1" lang="zh-CN" altLang="en-US" sz="2800" dirty="0">
                <a:ea typeface="Microsoft YaHei" panose="020B0503020204020204" pitchFamily="34" charset="-122"/>
              </a:rPr>
              <a:t>然后过渡到高频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534E834-91A0-13F1-122F-137D1F3466DC}"/>
              </a:ext>
            </a:extLst>
          </p:cNvPr>
          <p:cNvSpPr txBox="1">
            <a:spLocks/>
          </p:cNvSpPr>
          <p:nvPr/>
        </p:nvSpPr>
        <p:spPr>
          <a:xfrm>
            <a:off x="265043" y="185530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/>
              <a:t>频率原则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51318E-9783-A3A6-E069-C4AD09E19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2" y="3198818"/>
            <a:ext cx="11546998" cy="294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17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1998FB2-C2C9-470E-A87A-BF331F9D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4" y="810458"/>
            <a:ext cx="12192000" cy="60475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0014646-5501-4EEF-BF06-8737C47A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17" y="82628"/>
            <a:ext cx="10515600" cy="1325563"/>
          </a:xfrm>
        </p:spPr>
        <p:txBody>
          <a:bodyPr/>
          <a:lstStyle/>
          <a:p>
            <a:r>
              <a:rPr lang="en-US" altLang="zh-CN" dirty="0"/>
              <a:t>Tanh(x)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78AA6C-8785-4F9C-9653-20985BD09700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Zhou, Zhou, Luo, Zhang*, Xu*, </a:t>
            </a:r>
            <a:r>
              <a:rPr lang="en-US" altLang="zh-CN" sz="1200" dirty="0"/>
              <a:t>Towards Understanding the Condensation of Neural Networks at Initial Training, </a:t>
            </a:r>
            <a:r>
              <a:rPr lang="en-US" altLang="zh-CN" sz="1200" dirty="0" err="1">
                <a:latin typeface="Helvetica" pitchFamily="2" charset="0"/>
              </a:rPr>
              <a:t>NeurIPS</a:t>
            </a:r>
            <a:r>
              <a:rPr lang="en-US" altLang="zh-CN" sz="1200" dirty="0">
                <a:latin typeface="Helvetica" pitchFamily="2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594850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1998FB2-C2C9-470E-A87A-BF331F9D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06488"/>
            <a:ext cx="12192000" cy="5489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0014646-5501-4EEF-BF06-8737C47ABB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4717" y="82628"/>
                <a:ext cx="105156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altLang="zh-CN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0014646-5501-4EEF-BF06-8737C47ABB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4717" y="82628"/>
                <a:ext cx="10515600" cy="1325563"/>
              </a:xfrm>
              <a:blipFill>
                <a:blip r:embed="rId3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80768411-A055-451D-83C3-3DB3887DF139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Zhou, Zhou, Luo, Zhang*, Xu*, </a:t>
            </a:r>
            <a:r>
              <a:rPr lang="en-US" altLang="zh-CN" sz="1200" dirty="0"/>
              <a:t>Towards Understanding the Condensation of Neural Networks at Initial Training, </a:t>
            </a:r>
            <a:r>
              <a:rPr lang="en-US" altLang="zh-CN" sz="1200" dirty="0" err="1">
                <a:latin typeface="Helvetica" pitchFamily="2" charset="0"/>
              </a:rPr>
              <a:t>NeurIPS</a:t>
            </a:r>
            <a:r>
              <a:rPr lang="en-US" altLang="zh-CN" sz="1200" dirty="0">
                <a:latin typeface="Helvetica" pitchFamily="2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564086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1998FB2-C2C9-470E-A87A-BF331F9D7F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34" y="1219200"/>
            <a:ext cx="12132732" cy="5360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0014646-5501-4EEF-BF06-8737C47ABB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4717" y="82628"/>
                <a:ext cx="105156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0014646-5501-4EEF-BF06-8737C47ABB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4717" y="82628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51E59070-7D94-4522-A35C-BDC784D49BFC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Zhou, Zhou, Luo, Zhang*, Xu*, </a:t>
            </a:r>
            <a:r>
              <a:rPr lang="en-US" altLang="zh-CN" sz="1200" dirty="0"/>
              <a:t>Towards Understanding the Condensation of Neural Networks at Initial Training, </a:t>
            </a:r>
            <a:r>
              <a:rPr lang="en-US" altLang="zh-CN" sz="1200" dirty="0" err="1">
                <a:latin typeface="Helvetica" pitchFamily="2" charset="0"/>
              </a:rPr>
              <a:t>NeurIPS</a:t>
            </a:r>
            <a:r>
              <a:rPr lang="en-US" altLang="zh-CN" sz="1200" dirty="0">
                <a:latin typeface="Helvetica" pitchFamily="2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881663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F2BB70-CEA6-C1B9-C17C-007D715E5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08" y="2643095"/>
            <a:ext cx="12064392" cy="20541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CB7980-DFA5-F555-A821-49296D29B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306" y="1087355"/>
            <a:ext cx="3740357" cy="131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BAF8480-0A32-397B-AF4D-AE220F88DF12}"/>
              </a:ext>
            </a:extLst>
          </p:cNvPr>
          <p:cNvSpPr txBox="1">
            <a:spLocks/>
          </p:cNvSpPr>
          <p:nvPr/>
        </p:nvSpPr>
        <p:spPr>
          <a:xfrm>
            <a:off x="518493" y="110034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激活函数的重数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660BACE-49E9-8059-83CE-E2ECD57D5415}"/>
                  </a:ext>
                </a:extLst>
              </p:cNvPr>
              <p:cNvSpPr txBox="1"/>
              <p:nvPr/>
            </p:nvSpPr>
            <p:spPr>
              <a:xfrm>
                <a:off x="1715021" y="5253518"/>
                <a:ext cx="8761957" cy="1494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)/(</m:t>
                    </m:r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, </a:t>
                </a:r>
                <a14:m>
                  <m:oMath xmlns:m="http://schemas.openxmlformats.org/officeDocument/2006/math">
                    <m: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sz="24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𝑠𝑜𝑓𝑡𝑝𝑙𝑢𝑠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⁡(1+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b="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660BACE-49E9-8059-83CE-E2ECD57D5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021" y="5253518"/>
                <a:ext cx="8761957" cy="1494448"/>
              </a:xfrm>
              <a:prstGeom prst="rect">
                <a:avLst/>
              </a:prstGeom>
              <a:blipFill>
                <a:blip r:embed="rId4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129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CB7980-DFA5-F555-A821-49296D29B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88" y="995891"/>
            <a:ext cx="2669221" cy="9395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BAF8480-0A32-397B-AF4D-AE220F88DF12}"/>
              </a:ext>
            </a:extLst>
          </p:cNvPr>
          <p:cNvSpPr txBox="1">
            <a:spLocks/>
          </p:cNvSpPr>
          <p:nvPr/>
        </p:nvSpPr>
        <p:spPr>
          <a:xfrm>
            <a:off x="518493" y="110034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激活函数的重数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633AE1-B2C2-D94A-D733-DACC17446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18" y="2059335"/>
            <a:ext cx="11611133" cy="23491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28440CD-FC16-7231-A097-B1CEC76E78BC}"/>
                  </a:ext>
                </a:extLst>
              </p:cNvPr>
              <p:cNvSpPr txBox="1"/>
              <p:nvPr/>
            </p:nvSpPr>
            <p:spPr>
              <a:xfrm>
                <a:off x="891464" y="5244127"/>
                <a:ext cx="101090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800" dirty="0">
                    <a:latin typeface="+mn-ea"/>
                  </a:rPr>
                  <a:t>初始凝聚的方向个数</a:t>
                </a:r>
                <a:r>
                  <a:rPr kumimoji="1" lang="en-US" altLang="zh-CN" sz="2800" dirty="0">
                    <a:latin typeface="+mn-ea"/>
                  </a:rPr>
                  <a:t>=2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zh-CN" altLang="en-US" sz="2800" dirty="0">
                    <a:latin typeface="+mn-ea"/>
                  </a:rPr>
                  <a:t>激活函数的重数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28440CD-FC16-7231-A097-B1CEC76E7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64" y="5244127"/>
                <a:ext cx="10109048" cy="523220"/>
              </a:xfrm>
              <a:prstGeom prst="rect">
                <a:avLst/>
              </a:prstGeom>
              <a:blipFill>
                <a:blip r:embed="rId4"/>
                <a:stretch>
                  <a:fillRect t="-9302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07F3F24-9A3A-9CEB-B763-67E5C25D6D96}"/>
              </a:ext>
            </a:extLst>
          </p:cNvPr>
          <p:cNvSpPr txBox="1"/>
          <p:nvPr/>
        </p:nvSpPr>
        <p:spPr>
          <a:xfrm>
            <a:off x="3359728" y="4643528"/>
            <a:ext cx="101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C88B21-31DB-6D8D-D93B-F97C833A7D2D}"/>
              </a:ext>
            </a:extLst>
          </p:cNvPr>
          <p:cNvSpPr txBox="1"/>
          <p:nvPr/>
        </p:nvSpPr>
        <p:spPr>
          <a:xfrm>
            <a:off x="1163782" y="4641627"/>
            <a:ext cx="101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0A1819-DBE1-377D-2347-6F20A9803FCB}"/>
              </a:ext>
            </a:extLst>
          </p:cNvPr>
          <p:cNvSpPr txBox="1"/>
          <p:nvPr/>
        </p:nvSpPr>
        <p:spPr>
          <a:xfrm>
            <a:off x="5728857" y="4641627"/>
            <a:ext cx="101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1493F4-94D7-C0E1-2537-9EED761D58BB}"/>
              </a:ext>
            </a:extLst>
          </p:cNvPr>
          <p:cNvSpPr txBox="1"/>
          <p:nvPr/>
        </p:nvSpPr>
        <p:spPr>
          <a:xfrm>
            <a:off x="7994075" y="4641627"/>
            <a:ext cx="101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6C552F-1030-2622-DE76-70B775E7E9AE}"/>
              </a:ext>
            </a:extLst>
          </p:cNvPr>
          <p:cNvSpPr txBox="1"/>
          <p:nvPr/>
        </p:nvSpPr>
        <p:spPr>
          <a:xfrm>
            <a:off x="10432475" y="4643528"/>
            <a:ext cx="101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D4A7F2-E898-EC2F-350B-3FFE0B46946B}"/>
              </a:ext>
            </a:extLst>
          </p:cNvPr>
          <p:cNvSpPr txBox="1"/>
          <p:nvPr/>
        </p:nvSpPr>
        <p:spPr>
          <a:xfrm>
            <a:off x="735718" y="6424800"/>
            <a:ext cx="10995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证明见</a:t>
            </a:r>
            <a:r>
              <a:rPr kumimoji="1" lang="en-US" altLang="zh-CN" dirty="0"/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Zhou, Zhou, Luo, Zhang*, Xu*,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Towards Understanding the Condensation of Neural Networks at Initial Training,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 2022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5675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FFD1A7E-3F12-4B78-B998-0B229D1EA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75" y="904720"/>
            <a:ext cx="2536270" cy="8927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76BA12-DC59-F2E7-9D94-71239EFEE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10" y="1797487"/>
            <a:ext cx="11084328" cy="326302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0E2B930-7AC0-4563-AC5A-2D053F407E2E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Zhou, Zhou, Luo, Zhang*, Xu*,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Towards Understanding the Condensation of Neural Networks at Initial Training,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NeurIPS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 2022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E6F0ED-2970-1840-45F3-893CDDD72A8E}"/>
              </a:ext>
            </a:extLst>
          </p:cNvPr>
          <p:cNvSpPr txBox="1">
            <a:spLocks/>
          </p:cNvSpPr>
          <p:nvPr/>
        </p:nvSpPr>
        <p:spPr>
          <a:xfrm>
            <a:off x="606175" y="162902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激活函数的重数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DDA71F-9578-A88F-106D-516511B2E098}"/>
              </a:ext>
            </a:extLst>
          </p:cNvPr>
          <p:cNvSpPr txBox="1"/>
          <p:nvPr/>
        </p:nvSpPr>
        <p:spPr>
          <a:xfrm>
            <a:off x="815662" y="5739432"/>
            <a:ext cx="10560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初始阶段两层神经网络会学到数据的多项式插值，该多项式的阶数等于重数</a:t>
            </a:r>
          </a:p>
        </p:txBody>
      </p:sp>
    </p:spTree>
    <p:extLst>
      <p:ext uri="{BB962C8B-B14F-4D97-AF65-F5344CB8AC3E}">
        <p14:creationId xmlns:p14="http://schemas.microsoft.com/office/powerpoint/2010/main" val="2590575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595EC-412F-4C66-99A8-C53DB51F3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805"/>
            <a:ext cx="10515600" cy="1325563"/>
          </a:xfrm>
        </p:spPr>
        <p:txBody>
          <a:bodyPr>
            <a:normAutofit/>
          </a:bodyPr>
          <a:lstStyle/>
          <a:p>
            <a:pPr algn="ctr"/>
            <a:br>
              <a:rPr lang="en-US" altLang="zh-CN" sz="3200" dirty="0"/>
            </a:br>
            <a:r>
              <a:rPr lang="zh-CN" altLang="en-US" sz="4800" b="1" dirty="0">
                <a:ea typeface="DengXian" panose="02010600030101010101" pitchFamily="2" charset="-122"/>
              </a:rPr>
              <a:t>高阶篇</a:t>
            </a:r>
            <a:r>
              <a:rPr lang="en-US" altLang="zh-CN" sz="4800" b="1" dirty="0">
                <a:ea typeface="DengXian" panose="02010600030101010101" pitchFamily="2" charset="-122"/>
              </a:rPr>
              <a:t>---</a:t>
            </a:r>
            <a:r>
              <a:rPr lang="zh-CN" altLang="en-US" sz="4800" b="1" dirty="0">
                <a:ea typeface="DengXian" panose="02010600030101010101" pitchFamily="2" charset="-122"/>
              </a:rPr>
              <a:t>估计初始凝聚的时间</a:t>
            </a:r>
          </a:p>
        </p:txBody>
      </p:sp>
    </p:spTree>
    <p:extLst>
      <p:ext uri="{BB962C8B-B14F-4D97-AF65-F5344CB8AC3E}">
        <p14:creationId xmlns:p14="http://schemas.microsoft.com/office/powerpoint/2010/main" val="4248492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F50E82-D239-4293-B551-A546F5C69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28" y="171942"/>
            <a:ext cx="10515600" cy="1325563"/>
          </a:xfrm>
        </p:spPr>
        <p:txBody>
          <a:bodyPr/>
          <a:lstStyle/>
          <a:p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ReLU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神经网络的相图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3074B2-139A-4186-A4E1-6ACA5C0AA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71" y="1326525"/>
            <a:ext cx="9279707" cy="510153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2C4891D-FF63-4C37-9DE8-B8B71E21F385}"/>
              </a:ext>
            </a:extLst>
          </p:cNvPr>
          <p:cNvSpPr/>
          <p:nvPr/>
        </p:nvSpPr>
        <p:spPr>
          <a:xfrm>
            <a:off x="138628" y="6581001"/>
            <a:ext cx="10402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Zhengan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Chen,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Yuqing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Li*, Tao Luo,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Zhangchen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Zhou,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-Qin John Xu*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 Phase Diagram of Initial Condensation for Two-layer Neural Networks,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arxiv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2303.06561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097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469632-5D3C-4291-8897-CF2B848BA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4" y="764540"/>
            <a:ext cx="7413672" cy="57353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F12FD6-066A-45E7-9A01-88F2E2B2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533" y="2286000"/>
            <a:ext cx="4538641" cy="9956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9CE76A-C8B0-42D5-BAB1-AE7E19DE4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235" y="3892232"/>
            <a:ext cx="4098925" cy="734231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A8A73F38-3F1B-4EE2-9F07-086CAA014B40}"/>
              </a:ext>
            </a:extLst>
          </p:cNvPr>
          <p:cNvSpPr/>
          <p:nvPr/>
        </p:nvSpPr>
        <p:spPr>
          <a:xfrm rot="10800000">
            <a:off x="5491480" y="2712720"/>
            <a:ext cx="141732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655B8E3B-E06C-4863-9CD7-5E87F24EAE45}"/>
              </a:ext>
            </a:extLst>
          </p:cNvPr>
          <p:cNvSpPr/>
          <p:nvPr/>
        </p:nvSpPr>
        <p:spPr>
          <a:xfrm rot="10800000">
            <a:off x="5491480" y="4191000"/>
            <a:ext cx="141732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E52309-D5AD-4236-97BD-F678E30BD696}"/>
              </a:ext>
            </a:extLst>
          </p:cNvPr>
          <p:cNvSpPr txBox="1"/>
          <p:nvPr/>
        </p:nvSpPr>
        <p:spPr>
          <a:xfrm>
            <a:off x="6908800" y="2148840"/>
            <a:ext cx="423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 waits for a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6CF800-A666-4162-B8C0-E6E071109D30}"/>
              </a:ext>
            </a:extLst>
          </p:cNvPr>
          <p:cNvSpPr txBox="1"/>
          <p:nvPr/>
        </p:nvSpPr>
        <p:spPr>
          <a:xfrm>
            <a:off x="6969760" y="3632200"/>
            <a:ext cx="423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waits for w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0FF182-4388-485E-A3AB-4041A5FD8ABB}"/>
              </a:ext>
            </a:extLst>
          </p:cNvPr>
          <p:cNvSpPr/>
          <p:nvPr/>
        </p:nvSpPr>
        <p:spPr>
          <a:xfrm>
            <a:off x="138628" y="6581001"/>
            <a:ext cx="10402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Zhengan</a:t>
            </a:r>
            <a:r>
              <a:rPr lang="en-US" altLang="zh-CN" sz="1200" dirty="0"/>
              <a:t> Chen, </a:t>
            </a:r>
            <a:r>
              <a:rPr lang="en-US" altLang="zh-CN" sz="1200" dirty="0" err="1"/>
              <a:t>Yuqing</a:t>
            </a:r>
            <a:r>
              <a:rPr lang="en-US" altLang="zh-CN" sz="1200" dirty="0"/>
              <a:t> Li*, Tao Luo, </a:t>
            </a:r>
            <a:r>
              <a:rPr lang="en-US" altLang="zh-CN" sz="1200" dirty="0" err="1"/>
              <a:t>Zhangchen</a:t>
            </a:r>
            <a:r>
              <a:rPr lang="en-US" altLang="zh-CN" sz="1200" dirty="0"/>
              <a:t> Zhou, </a:t>
            </a:r>
            <a:r>
              <a:rPr lang="en-US" altLang="zh-CN" sz="1200" b="1" dirty="0" err="1"/>
              <a:t>Zhi</a:t>
            </a:r>
            <a:r>
              <a:rPr lang="en-US" altLang="zh-CN" sz="1200" b="1" dirty="0"/>
              <a:t>-Qin John Xu*</a:t>
            </a:r>
            <a:r>
              <a:rPr lang="en-US" altLang="zh-CN" sz="1200" dirty="0"/>
              <a:t>, Phase Diagram of Initial Condensation for Two-layer Neural Networks, </a:t>
            </a:r>
            <a:r>
              <a:rPr lang="en-US" altLang="zh-CN" sz="1200" dirty="0" err="1"/>
              <a:t>arxiv</a:t>
            </a:r>
            <a:r>
              <a:rPr lang="en-US" altLang="zh-CN" sz="1200" dirty="0"/>
              <a:t> 2303.06561</a:t>
            </a:r>
            <a:endParaRPr lang="en-US" altLang="zh-CN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299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E08EE-3F92-4FE3-9751-0C353C864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/>
              <a:t>w</a:t>
            </a:r>
            <a:r>
              <a:rPr lang="en-US" altLang="zh-CN" b="1" dirty="0"/>
              <a:t>-lag </a:t>
            </a:r>
            <a:r>
              <a:rPr lang="zh-CN" altLang="en-US" b="1" dirty="0"/>
              <a:t>区域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C950B4-24A1-4610-8BEC-0886001776C3}"/>
              </a:ext>
            </a:extLst>
          </p:cNvPr>
          <p:cNvSpPr/>
          <p:nvPr/>
        </p:nvSpPr>
        <p:spPr>
          <a:xfrm>
            <a:off x="138628" y="6581001"/>
            <a:ext cx="10402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Zhengan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Chen,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Yuqing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Li*, Tao Luo,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Zhangchen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Zhou,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-Qin John Xu*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 Phase Diagram of Initial Condensation for Two-layer Neural Networks,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arxiv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2303.06561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80E3D9-C7E1-FA57-D29B-400D8A4A9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26" y="1786295"/>
            <a:ext cx="10515600" cy="44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17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F8397E17-57E4-B99B-2D8E-40814AECAA4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8513" y="54942"/>
            <a:ext cx="4656555" cy="27182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743779-A732-1242-42F8-1CC60F61F130}"/>
              </a:ext>
            </a:extLst>
          </p:cNvPr>
          <p:cNvSpPr txBox="1">
            <a:spLocks/>
          </p:cNvSpPr>
          <p:nvPr/>
        </p:nvSpPr>
        <p:spPr>
          <a:xfrm>
            <a:off x="252517" y="267885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/>
              <a:t>相图分析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12F06B-839C-1DF2-089E-46291EC40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17" y="2884737"/>
            <a:ext cx="10695471" cy="397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26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E08EE-3F92-4FE3-9751-0C353C864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/>
              <a:t>a</a:t>
            </a:r>
            <a:r>
              <a:rPr lang="en-US" altLang="zh-CN" b="1" dirty="0"/>
              <a:t>-lag </a:t>
            </a:r>
            <a:r>
              <a:rPr lang="zh-CN" altLang="en-US" b="1" dirty="0"/>
              <a:t>区域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60489A-8421-4CA1-8BBE-976D3E4E918D}"/>
              </a:ext>
            </a:extLst>
          </p:cNvPr>
          <p:cNvSpPr/>
          <p:nvPr/>
        </p:nvSpPr>
        <p:spPr>
          <a:xfrm>
            <a:off x="138628" y="6581001"/>
            <a:ext cx="10402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Zhengan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Chen,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Yuqing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Li*, Tao Luo,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Zhangchen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Zhou,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-Qin John Xu*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 Phase Diagram of Initial Condensation for Two-layer Neural Networks,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arxiv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2303.06561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3DBE72-7F1E-7FE5-A567-7381CBE5F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807" y="1366948"/>
            <a:ext cx="10100703" cy="49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01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B2316-E27A-8E76-5790-CE9C97C4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小结：凝聚现象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C1784E-B8B8-BF96-04FE-AA99C5A3C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小初始化下，</a:t>
            </a:r>
            <a:r>
              <a:rPr kumimoji="1" lang="en-US" altLang="zh-CN" dirty="0"/>
              <a:t>GD</a:t>
            </a:r>
            <a:r>
              <a:rPr kumimoji="1" lang="zh-CN" altLang="en-US" dirty="0"/>
              <a:t>训练，会使同层神经元趋同</a:t>
            </a:r>
            <a:endParaRPr kumimoji="1" lang="en-US" altLang="zh-CN" dirty="0"/>
          </a:p>
          <a:p>
            <a:r>
              <a:rPr kumimoji="1" lang="zh-CN" altLang="en-US" dirty="0"/>
              <a:t>训练过程，凝聚方向逐渐增加</a:t>
            </a:r>
            <a:endParaRPr kumimoji="1" lang="en-US" altLang="zh-CN" dirty="0"/>
          </a:p>
          <a:p>
            <a:r>
              <a:rPr kumimoji="1" lang="zh-CN" altLang="en-US" dirty="0"/>
              <a:t>初始阶段，由于神经元相同的动力学，导致初始凝聚。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A19441-DF57-3D14-8ADB-7FB46A541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2069" y="3429000"/>
            <a:ext cx="3869267" cy="29019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906107-818C-FD97-F8B4-A4945BFDA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145" y="3429000"/>
            <a:ext cx="3199130" cy="31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8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5963FB1-F07D-E23B-4E3F-7BEC192928CB}"/>
              </a:ext>
            </a:extLst>
          </p:cNvPr>
          <p:cNvSpPr txBox="1"/>
          <p:nvPr/>
        </p:nvSpPr>
        <p:spPr>
          <a:xfrm>
            <a:off x="1918853" y="469696"/>
            <a:ext cx="6220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dirty="0"/>
              <a:t>全局凝聚？</a:t>
            </a:r>
            <a:endParaRPr kumimoji="1" lang="en-US" altLang="zh-CN" sz="6000" dirty="0"/>
          </a:p>
        </p:txBody>
      </p:sp>
      <p:sp>
        <p:nvSpPr>
          <p:cNvPr id="6" name="乘 5">
            <a:extLst>
              <a:ext uri="{FF2B5EF4-FFF2-40B4-BE49-F238E27FC236}">
                <a16:creationId xmlns:a16="http://schemas.microsoft.com/office/drawing/2014/main" id="{DC5B1971-5EDA-C2AA-A851-8ACBFBB84376}"/>
              </a:ext>
            </a:extLst>
          </p:cNvPr>
          <p:cNvSpPr/>
          <p:nvPr/>
        </p:nvSpPr>
        <p:spPr>
          <a:xfrm>
            <a:off x="4364181" y="2376054"/>
            <a:ext cx="1330036" cy="105294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7F7058-1DE1-3240-BD21-0E7EE2323437}"/>
              </a:ext>
            </a:extLst>
          </p:cNvPr>
          <p:cNvSpPr txBox="1"/>
          <p:nvPr/>
        </p:nvSpPr>
        <p:spPr>
          <a:xfrm>
            <a:off x="1884218" y="2542308"/>
            <a:ext cx="247996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/>
              <a:t>微扰分析</a:t>
            </a:r>
          </a:p>
          <a:p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D1268D-10E0-40DF-DB71-459878CDDFD0}"/>
              </a:ext>
            </a:extLst>
          </p:cNvPr>
          <p:cNvSpPr txBox="1"/>
          <p:nvPr/>
        </p:nvSpPr>
        <p:spPr>
          <a:xfrm>
            <a:off x="1918853" y="4485949"/>
            <a:ext cx="5347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>
                <a:latin typeface="+mn-ea"/>
              </a:rPr>
              <a:t>需要新的工具</a:t>
            </a:r>
          </a:p>
        </p:txBody>
      </p:sp>
    </p:spTree>
    <p:extLst>
      <p:ext uri="{BB962C8B-B14F-4D97-AF65-F5344CB8AC3E}">
        <p14:creationId xmlns:p14="http://schemas.microsoft.com/office/powerpoint/2010/main" val="3403517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B2316-E27A-8E76-5790-CE9C97C4D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更多的问题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C1784E-B8B8-BF96-04FE-AA99C5A3C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070" y="155668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如何数学上证明全局的凝聚？（习题</a:t>
            </a:r>
            <a:r>
              <a:rPr kumimoji="1" lang="en-US" altLang="zh-CN" dirty="0"/>
              <a:t>6</a:t>
            </a:r>
            <a:r>
              <a:rPr kumimoji="1" lang="zh-CN" altLang="en-US" dirty="0"/>
              <a:t>，习题</a:t>
            </a:r>
            <a:r>
              <a:rPr kumimoji="1" lang="en-US" altLang="zh-CN" dirty="0"/>
              <a:t>7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为什么我们不直接训练一个小的网络，而是要训练一个大的网络，发生凝聚后，等价于一个小网络？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初始化太小，虽然能产生凝聚，但其训练会非常慢？是否可以找到既能快速训练，又能产生凝聚的训练方法？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我们是否能利用凝聚来设计更好的算法？</a:t>
            </a:r>
          </a:p>
        </p:txBody>
      </p:sp>
    </p:spTree>
    <p:extLst>
      <p:ext uri="{BB962C8B-B14F-4D97-AF65-F5344CB8AC3E}">
        <p14:creationId xmlns:p14="http://schemas.microsoft.com/office/powerpoint/2010/main" val="3088857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6575E4-12D7-893B-EA0B-ACD9B8E9708C}"/>
              </a:ext>
            </a:extLst>
          </p:cNvPr>
          <p:cNvSpPr txBox="1">
            <a:spLocks/>
          </p:cNvSpPr>
          <p:nvPr/>
        </p:nvSpPr>
        <p:spPr>
          <a:xfrm>
            <a:off x="291090" y="215233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习题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0D8364-B097-2F3F-0F5A-9AB087663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090" y="1221910"/>
            <a:ext cx="10715580" cy="554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60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F52983-6C02-B3D2-353E-D69BD42FE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090" y="1275009"/>
            <a:ext cx="11420400" cy="480381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6A434AC-ED1C-C700-A6C5-6B0BF1F84397}"/>
              </a:ext>
            </a:extLst>
          </p:cNvPr>
          <p:cNvSpPr txBox="1">
            <a:spLocks/>
          </p:cNvSpPr>
          <p:nvPr/>
        </p:nvSpPr>
        <p:spPr>
          <a:xfrm>
            <a:off x="291090" y="215233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习题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70292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CD0E04-4B8F-B061-46D7-154C3A72A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5313" y="1394857"/>
            <a:ext cx="7892667" cy="48483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CC7D016-9D7E-40C1-4501-2570792A9E8D}"/>
              </a:ext>
            </a:extLst>
          </p:cNvPr>
          <p:cNvSpPr txBox="1">
            <a:spLocks/>
          </p:cNvSpPr>
          <p:nvPr/>
        </p:nvSpPr>
        <p:spPr>
          <a:xfrm>
            <a:off x="277643" y="88595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凝聚现象的定义</a:t>
            </a:r>
          </a:p>
        </p:txBody>
      </p:sp>
    </p:spTree>
    <p:extLst>
      <p:ext uri="{BB962C8B-B14F-4D97-AF65-F5344CB8AC3E}">
        <p14:creationId xmlns:p14="http://schemas.microsoft.com/office/powerpoint/2010/main" val="270970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8577FAA-4F0E-2712-507D-F28EFC38A256}"/>
              </a:ext>
            </a:extLst>
          </p:cNvPr>
          <p:cNvSpPr txBox="1"/>
          <p:nvPr/>
        </p:nvSpPr>
        <p:spPr>
          <a:xfrm>
            <a:off x="5642975" y="2974931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en-US" altLang="zh-CN" b="0" dirty="0"/>
          </a:p>
          <a:p>
            <a:endParaRPr kumimoji="1" lang="en-US" altLang="zh-CN" b="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927109-6EB5-1DEE-C7E2-A533FC4DF9E3}"/>
              </a:ext>
            </a:extLst>
          </p:cNvPr>
          <p:cNvSpPr txBox="1"/>
          <p:nvPr/>
        </p:nvSpPr>
        <p:spPr>
          <a:xfrm>
            <a:off x="5640946" y="2975019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en-US" altLang="zh-CN" b="0" dirty="0"/>
          </a:p>
          <a:p>
            <a:endParaRPr kumimoji="1" lang="en-US" altLang="zh-C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18C50F-B96B-AA60-A473-DD0F06BCB95E}"/>
              </a:ext>
            </a:extLst>
          </p:cNvPr>
          <p:cNvSpPr txBox="1">
            <a:spLocks/>
          </p:cNvSpPr>
          <p:nvPr/>
        </p:nvSpPr>
        <p:spPr>
          <a:xfrm>
            <a:off x="929891" y="2870940"/>
            <a:ext cx="1057523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dirty="0"/>
              <a:t>基础篇</a:t>
            </a:r>
            <a:r>
              <a:rPr lang="en-US" altLang="zh-CN" b="1" dirty="0"/>
              <a:t>——</a:t>
            </a:r>
            <a:r>
              <a:rPr lang="zh-CN" altLang="en-US" b="1" dirty="0"/>
              <a:t>观察凝聚现象</a:t>
            </a:r>
          </a:p>
        </p:txBody>
      </p:sp>
    </p:spTree>
    <p:extLst>
      <p:ext uri="{BB962C8B-B14F-4D97-AF65-F5344CB8AC3E}">
        <p14:creationId xmlns:p14="http://schemas.microsoft.com/office/powerpoint/2010/main" val="240610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F77FE-1AD5-0D08-E1D4-E2E76F9C3348}"/>
              </a:ext>
            </a:extLst>
          </p:cNvPr>
          <p:cNvSpPr txBox="1">
            <a:spLocks/>
          </p:cNvSpPr>
          <p:nvPr/>
        </p:nvSpPr>
        <p:spPr>
          <a:xfrm>
            <a:off x="381242" y="159772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凝聚的过程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198655-C3A2-33B4-7422-3A127DAE9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457" y="996927"/>
            <a:ext cx="9040301" cy="4103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4088EEF-3C61-FF78-279F-AD9D90B44334}"/>
              </a:ext>
            </a:extLst>
          </p:cNvPr>
          <p:cNvSpPr txBox="1"/>
          <p:nvPr/>
        </p:nvSpPr>
        <p:spPr>
          <a:xfrm>
            <a:off x="381242" y="1017431"/>
            <a:ext cx="310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我们选取目标函数为：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5102D54-6472-F7C7-7884-275A80947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81" y="2018791"/>
            <a:ext cx="6207755" cy="4516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30A7CCE-A0F3-0353-BC25-53A2FAA18B8F}"/>
                  </a:ext>
                </a:extLst>
              </p:cNvPr>
              <p:cNvSpPr txBox="1"/>
              <p:nvPr/>
            </p:nvSpPr>
            <p:spPr>
              <a:xfrm>
                <a:off x="6096000" y="4276905"/>
                <a:ext cx="6234953" cy="1390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zh-CN" altLang="en-US" sz="2800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sz="2800" i="1">
                          <a:latin typeface="Cambria Math" panose="02040503050406030204" pitchFamily="18" charset="0"/>
                        </a:rPr>
                        <m:t>转折点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en-US" altLang="zh-CN" sz="2800" b="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zh-CN" altLang="en-US" sz="2800" i="1">
                          <a:latin typeface="Cambria Math" panose="02040503050406030204" pitchFamily="18" charset="0"/>
                        </a:rPr>
                        <m:t>一共有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kumimoji="1" lang="zh-CN" altLang="en-US" sz="2800" i="1">
                          <a:latin typeface="Cambria Math" panose="02040503050406030204" pitchFamily="18" charset="0"/>
                        </a:rPr>
                        <m:t>个</m:t>
                      </m:r>
                      <m:r>
                        <a:rPr kumimoji="1" lang="zh-CN" altLang="en-US" sz="2800" i="1" smtClean="0">
                          <a:latin typeface="Cambria Math" panose="02040503050406030204" pitchFamily="18" charset="0"/>
                        </a:rPr>
                        <m:t>转折</m:t>
                      </m:r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30A7CCE-A0F3-0353-BC25-53A2FAA18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276905"/>
                <a:ext cx="6234953" cy="1390445"/>
              </a:xfrm>
              <a:prstGeom prst="rect">
                <a:avLst/>
              </a:prstGeom>
              <a:blipFill>
                <a:blip r:embed="rId4"/>
                <a:stretch>
                  <a:fillRect b="-1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A096860-FB6B-17EC-BC2B-604DF9B8D346}"/>
                  </a:ext>
                </a:extLst>
              </p:cNvPr>
              <p:cNvSpPr txBox="1"/>
              <p:nvPr/>
            </p:nvSpPr>
            <p:spPr>
              <a:xfrm>
                <a:off x="6991561" y="2807837"/>
                <a:ext cx="416592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d>
                        <m:d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32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⁡{0,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en-US" altLang="zh-CN" sz="3200" b="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A096860-FB6B-17EC-BC2B-604DF9B8D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561" y="2807837"/>
                <a:ext cx="4165923" cy="492443"/>
              </a:xfrm>
              <a:prstGeom prst="rect">
                <a:avLst/>
              </a:prstGeom>
              <a:blipFill>
                <a:blip r:embed="rId6"/>
                <a:stretch>
                  <a:fillRect t="-7692" b="-4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4054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F77FE-1AD5-0D08-E1D4-E2E76F9C3348}"/>
              </a:ext>
            </a:extLst>
          </p:cNvPr>
          <p:cNvSpPr txBox="1">
            <a:spLocks/>
          </p:cNvSpPr>
          <p:nvPr/>
        </p:nvSpPr>
        <p:spPr>
          <a:xfrm>
            <a:off x="381242" y="175607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凝聚的过程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59D887-1964-34F9-7139-DAE2EA1E2253}"/>
              </a:ext>
            </a:extLst>
          </p:cNvPr>
          <p:cNvSpPr txBox="1"/>
          <p:nvPr/>
        </p:nvSpPr>
        <p:spPr>
          <a:xfrm>
            <a:off x="381242" y="1092805"/>
            <a:ext cx="278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神经网络的模型是：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050012-39B1-0087-E8D5-028ADB718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3914" y="965062"/>
            <a:ext cx="5156858" cy="6770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5FC4BD2-FFDC-E339-0E11-57020F167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194" y="2297182"/>
            <a:ext cx="4624018" cy="346801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584A8C2-7F55-083C-0E0E-C00E326E0913}"/>
              </a:ext>
            </a:extLst>
          </p:cNvPr>
          <p:cNvSpPr txBox="1"/>
          <p:nvPr/>
        </p:nvSpPr>
        <p:spPr>
          <a:xfrm>
            <a:off x="7841292" y="1055785"/>
            <a:ext cx="12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(m=100)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FBC842F-C707-0A65-DBC2-DC4753E6A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2402" y="1642111"/>
            <a:ext cx="4534422" cy="453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7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C800CF-B153-BA9E-AAF5-6392589D1CC0}"/>
              </a:ext>
            </a:extLst>
          </p:cNvPr>
          <p:cNvSpPr txBox="1">
            <a:spLocks/>
          </p:cNvSpPr>
          <p:nvPr/>
        </p:nvSpPr>
        <p:spPr>
          <a:xfrm>
            <a:off x="581658" y="279728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凝聚的过程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60BBC3-0DFF-05C1-DBEB-00243B332840}"/>
              </a:ext>
            </a:extLst>
          </p:cNvPr>
          <p:cNvSpPr txBox="1"/>
          <p:nvPr/>
        </p:nvSpPr>
        <p:spPr>
          <a:xfrm>
            <a:off x="8116866" y="2918132"/>
            <a:ext cx="3507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latin typeface="+mn-ea"/>
              </a:rPr>
              <a:t>平台</a:t>
            </a:r>
            <a:r>
              <a:rPr kumimoji="1" lang="en-US" altLang="zh-CN" sz="4000" dirty="0">
                <a:latin typeface="+mn-ea"/>
              </a:rPr>
              <a:t>---</a:t>
            </a:r>
            <a:r>
              <a:rPr kumimoji="1" lang="zh-CN" altLang="en-US" sz="4000" dirty="0">
                <a:latin typeface="+mn-ea"/>
              </a:rPr>
              <a:t>鞍点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EB5C71-34A9-D647-4A1A-9E30AEBC2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19" y="1975138"/>
            <a:ext cx="6137512" cy="460313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D88C021-FEB9-5193-A62D-C8D3C58A350C}"/>
              </a:ext>
            </a:extLst>
          </p:cNvPr>
          <p:cNvSpPr txBox="1"/>
          <p:nvPr/>
        </p:nvSpPr>
        <p:spPr>
          <a:xfrm>
            <a:off x="2110729" y="1744305"/>
            <a:ext cx="2646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损失函数图像</a:t>
            </a:r>
          </a:p>
        </p:txBody>
      </p:sp>
    </p:spTree>
    <p:extLst>
      <p:ext uri="{BB962C8B-B14F-4D97-AF65-F5344CB8AC3E}">
        <p14:creationId xmlns:p14="http://schemas.microsoft.com/office/powerpoint/2010/main" val="2521679038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46853</TotalTime>
  <Words>1089</Words>
  <Application>Microsoft Macintosh PowerPoint</Application>
  <PresentationFormat>宽屏</PresentationFormat>
  <Paragraphs>127</Paragraphs>
  <Slides>45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45</vt:i4>
      </vt:variant>
    </vt:vector>
  </HeadingPairs>
  <TitlesOfParts>
    <vt:vector size="62" baseType="lpstr">
      <vt:lpstr>等线</vt:lpstr>
      <vt:lpstr>等线</vt:lpstr>
      <vt:lpstr>Microsoft YaHei</vt:lpstr>
      <vt:lpstr>Microsoft YaHei</vt:lpstr>
      <vt:lpstr>CMMI10</vt:lpstr>
      <vt:lpstr>CMR10</vt:lpstr>
      <vt:lpstr>FandolSong-Regular-Identity-H</vt:lpstr>
      <vt:lpstr>Arial</vt:lpstr>
      <vt:lpstr>Book Antiqua</vt:lpstr>
      <vt:lpstr>Calibri</vt:lpstr>
      <vt:lpstr>Calibri Light</vt:lpstr>
      <vt:lpstr>Cambria Math</vt:lpstr>
      <vt:lpstr>Helvetica</vt:lpstr>
      <vt:lpstr>Wingdings</vt:lpstr>
      <vt:lpstr>1_自定义设计方案</vt:lpstr>
      <vt:lpstr>Office Theme</vt:lpstr>
      <vt:lpstr>Office 主题​​</vt:lpstr>
      <vt:lpstr>神经网络的凝聚现象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训练的初始阶段</vt:lpstr>
      <vt:lpstr>训练的初始阶段</vt:lpstr>
      <vt:lpstr>PowerPoint 演示文稿</vt:lpstr>
      <vt:lpstr>PowerPoint 演示文稿</vt:lpstr>
      <vt:lpstr>PowerPoint 演示文稿</vt:lpstr>
      <vt:lpstr>PowerPoint 演示文稿</vt:lpstr>
      <vt:lpstr>Tanh(x)</vt:lpstr>
      <vt:lpstr>xtanh(x) </vt:lpstr>
      <vt:lpstr>x^2 tanh⁡(x)</vt:lpstr>
      <vt:lpstr>PowerPoint 演示文稿</vt:lpstr>
      <vt:lpstr>PowerPoint 演示文稿</vt:lpstr>
      <vt:lpstr>PowerPoint 演示文稿</vt:lpstr>
      <vt:lpstr> 高阶篇---估计初始凝聚的时间</vt:lpstr>
      <vt:lpstr>ReLU神经网络的相图</vt:lpstr>
      <vt:lpstr>PowerPoint 演示文稿</vt:lpstr>
      <vt:lpstr>w-lag 区域</vt:lpstr>
      <vt:lpstr>a-lag 区域</vt:lpstr>
      <vt:lpstr>小结：凝聚现象</vt:lpstr>
      <vt:lpstr>PowerPoint 演示文稿</vt:lpstr>
      <vt:lpstr>更多的问题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perspective to understand depth effect and robustness of deep learning</dc:title>
  <dc:creator>zhiqin xu</dc:creator>
  <cp:lastModifiedBy>c18348</cp:lastModifiedBy>
  <cp:revision>228</cp:revision>
  <dcterms:created xsi:type="dcterms:W3CDTF">2020-06-05T07:59:29Z</dcterms:created>
  <dcterms:modified xsi:type="dcterms:W3CDTF">2024-05-30T11:44:25Z</dcterms:modified>
</cp:coreProperties>
</file>